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64" r:id="rId5"/>
    <p:sldId id="259" r:id="rId6"/>
    <p:sldId id="265" r:id="rId7"/>
    <p:sldId id="261" r:id="rId8"/>
    <p:sldId id="262" r:id="rId9"/>
    <p:sldId id="260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56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7879-66BD-483D-AFCE-7507B3A6B391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26C6-3ACD-42FF-8507-5E801EA5A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7879-66BD-483D-AFCE-7507B3A6B391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26C6-3ACD-42FF-8507-5E801EA5A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7879-66BD-483D-AFCE-7507B3A6B391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26C6-3ACD-42FF-8507-5E801EA5A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7879-66BD-483D-AFCE-7507B3A6B391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26C6-3ACD-42FF-8507-5E801EA5A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7879-66BD-483D-AFCE-7507B3A6B391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26C6-3ACD-42FF-8507-5E801EA5A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7879-66BD-483D-AFCE-7507B3A6B391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26C6-3ACD-42FF-8507-5E801EA5A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7879-66BD-483D-AFCE-7507B3A6B391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26C6-3ACD-42FF-8507-5E801EA5A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7879-66BD-483D-AFCE-7507B3A6B391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26C6-3ACD-42FF-8507-5E801EA5A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7879-66BD-483D-AFCE-7507B3A6B391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26C6-3ACD-42FF-8507-5E801EA5A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7879-66BD-483D-AFCE-7507B3A6B391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26C6-3ACD-42FF-8507-5E801EA5A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7879-66BD-483D-AFCE-7507B3A6B391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026C6-3ACD-42FF-8507-5E801EA5A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37879-66BD-483D-AFCE-7507B3A6B391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026C6-3ACD-42FF-8507-5E801EA5A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w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12" Type="http://schemas.openxmlformats.org/officeDocument/2006/relationships/image" Target="../media/image19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image" Target="../media/image12.gif"/><Relationship Id="rId10" Type="http://schemas.openxmlformats.org/officeDocument/2006/relationships/image" Target="../media/image17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142984"/>
            <a:ext cx="72866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Викторина</a:t>
            </a:r>
          </a:p>
          <a:p>
            <a:pPr algn="ctr"/>
            <a:r>
              <a:rPr lang="ru-RU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 немецкому языку</a:t>
            </a:r>
          </a:p>
          <a:p>
            <a:pPr algn="ctr"/>
            <a:r>
              <a:rPr lang="ru-RU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ля начальных классов</a:t>
            </a:r>
            <a:endParaRPr lang="ru-RU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4857760"/>
            <a:ext cx="61478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Подготовила учитель </a:t>
            </a:r>
          </a:p>
          <a:p>
            <a:pPr algn="ctr"/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ностранного языка</a:t>
            </a:r>
          </a:p>
          <a:p>
            <a:pPr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Гордеева Ольга Григорьевна</a:t>
            </a:r>
          </a:p>
          <a:p>
            <a:pPr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МБОУ «Сибирячихинская СОШ»</a:t>
            </a:r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 descr="transport03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71950"/>
            <a:ext cx="2786050" cy="27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Save_D!!!\Документы\Немецкий язык\Картинки\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592288" cy="25922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11760" y="2564904"/>
            <a:ext cx="54726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Спасибо за участие!</a:t>
            </a:r>
          </a:p>
          <a:p>
            <a:endParaRPr lang="ru-RU" sz="4400" dirty="0" smtClean="0"/>
          </a:p>
          <a:p>
            <a:r>
              <a:rPr lang="de-DE" sz="4400" dirty="0" smtClean="0"/>
              <a:t>Danke für die Arbeit!</a:t>
            </a:r>
          </a:p>
          <a:p>
            <a:pPr algn="ctr"/>
            <a:r>
              <a:rPr lang="de-DE" sz="4400" dirty="0" smtClean="0"/>
              <a:t>Tschuβ!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1142984"/>
            <a:ext cx="821537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Aa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Bb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Dd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Ee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Ff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Hh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Jj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Kk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Ll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Oo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Pp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Qq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Ss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Tt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Vv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Xx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Zz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0"/>
            <a:ext cx="5593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Станция</a:t>
            </a:r>
            <a:r>
              <a:rPr lang="ru-RU" sz="5400" b="1" dirty="0" smtClean="0"/>
              <a:t> 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Monotype Corsiva" pitchFamily="66" charset="0"/>
              </a:rPr>
              <a:t>“</a:t>
            </a:r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D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as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Abc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”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" name="Рисунок 10" descr="NERD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4752"/>
            <a:ext cx="1990724" cy="314324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351039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4479" y="3811012"/>
            <a:ext cx="7429521" cy="3046988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Aa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Bb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Cc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Dd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Ee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Ff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Gg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Hh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Jj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Kk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Ll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Mm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Nn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Oo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Pp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Qq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Rr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Ss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Tt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Uu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Vv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Xx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Yy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Zz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08" y="714356"/>
            <a:ext cx="5066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>
                    <a:lumMod val="85000"/>
                  </a:schemeClr>
                </a:solidFill>
              </a:rPr>
              <a:t>Найдите пропущенные буквы</a:t>
            </a:r>
            <a:endParaRPr lang="ru-RU" sz="2800" b="1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000108"/>
            <a:ext cx="9144000" cy="804862"/>
          </a:xfrm>
        </p:spPr>
        <p:txBody>
          <a:bodyPr>
            <a:noAutofit/>
          </a:bodyPr>
          <a:lstStyle/>
          <a:p>
            <a:pPr algn="ctr"/>
            <a:endParaRPr lang="de-AT" sz="3600" b="1" dirty="0">
              <a:solidFill>
                <a:schemeClr val="bg1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928794" y="0"/>
            <a:ext cx="50006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</a:rPr>
              <a:t>Станция «Счет»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5" name="Picture 24" descr="Z16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52936"/>
            <a:ext cx="596741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55776" y="2204864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14</a:t>
            </a:r>
          </a:p>
        </p:txBody>
      </p:sp>
      <p:pic>
        <p:nvPicPr>
          <p:cNvPr id="7" name="Picture 15" descr="gasi062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052736"/>
            <a:ext cx="5842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gasi059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5157192"/>
            <a:ext cx="8382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043608" y="1340768"/>
            <a:ext cx="7937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dirty="0">
                <a:solidFill>
                  <a:srgbClr val="CC0066"/>
                </a:solidFill>
              </a:rPr>
              <a:t>9</a:t>
            </a:r>
          </a:p>
        </p:txBody>
      </p:sp>
      <p:pic>
        <p:nvPicPr>
          <p:cNvPr id="10" name="Picture 18" descr="gasi128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268760"/>
            <a:ext cx="598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 descr="sosi147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4653136"/>
            <a:ext cx="719138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984" y="0"/>
            <a:ext cx="46490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Станция</a:t>
            </a:r>
            <a:r>
              <a:rPr lang="en-US" sz="4800" b="1" dirty="0" smtClean="0">
                <a:solidFill>
                  <a:schemeClr val="bg1"/>
                </a:solidFill>
                <a:latin typeface="Monotype Corsiva" pitchFamily="66" charset="0"/>
              </a:rPr>
              <a:t> “</a:t>
            </a:r>
            <a:r>
              <a:rPr lang="en-US" sz="4800" b="1" dirty="0" err="1" smtClean="0">
                <a:solidFill>
                  <a:schemeClr val="bg1"/>
                </a:solidFill>
                <a:latin typeface="Monotype Corsiva" pitchFamily="66" charset="0"/>
              </a:rPr>
              <a:t>Familie</a:t>
            </a:r>
            <a:r>
              <a:rPr lang="en-US" sz="4800" b="1" dirty="0" smtClean="0">
                <a:solidFill>
                  <a:schemeClr val="bg1"/>
                </a:solidFill>
                <a:latin typeface="Monotype Corsiva" pitchFamily="66" charset="0"/>
              </a:rPr>
              <a:t>”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57166"/>
            <a:ext cx="1484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Mut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1285860"/>
            <a:ext cx="1031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40352" y="4509120"/>
            <a:ext cx="1016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869160"/>
            <a:ext cx="1016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20272" y="836712"/>
            <a:ext cx="1697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Toch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4797152"/>
            <a:ext cx="1016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57752" y="1571612"/>
            <a:ext cx="1835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Schw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2285992"/>
            <a:ext cx="1641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ester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15272" y="3714752"/>
            <a:ext cx="809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56176" y="4797152"/>
            <a:ext cx="1418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tern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86512" y="2786058"/>
            <a:ext cx="1358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Tan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1538" y="1428736"/>
            <a:ext cx="742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86512" y="3929066"/>
            <a:ext cx="1132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95736" y="4797152"/>
            <a:ext cx="1103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kel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86380" y="3714752"/>
            <a:ext cx="1045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00496" y="2786058"/>
            <a:ext cx="1967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schwi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43174" y="2786058"/>
            <a:ext cx="1016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86182" y="2000240"/>
            <a:ext cx="729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76056" y="4797152"/>
            <a:ext cx="947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4282" y="4000504"/>
            <a:ext cx="729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857620" y="3857628"/>
            <a:ext cx="1141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11760" y="3789040"/>
            <a:ext cx="1106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Ku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331640" y="4221088"/>
            <a:ext cx="679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71670" y="1928802"/>
            <a:ext cx="918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57488" y="714356"/>
            <a:ext cx="3325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bg1">
                    <a:lumMod val="85000"/>
                  </a:schemeClr>
                </a:solidFill>
              </a:rPr>
              <a:t>Составьте слова</a:t>
            </a:r>
            <a:endParaRPr lang="ru-RU" sz="3200" b="1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29520" y="2071678"/>
            <a:ext cx="1300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Bru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5786" y="3214686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der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7544" y="5733256"/>
            <a:ext cx="8249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Mutter, </a:t>
            </a:r>
            <a:r>
              <a:rPr lang="en-US" sz="2400" b="1" dirty="0" err="1" smtClean="0">
                <a:solidFill>
                  <a:srgbClr val="800000"/>
                </a:solidFill>
              </a:rPr>
              <a:t>Vater</a:t>
            </a:r>
            <a:r>
              <a:rPr lang="en-US" sz="2400" b="1" dirty="0" smtClean="0">
                <a:solidFill>
                  <a:srgbClr val="800000"/>
                </a:solidFill>
              </a:rPr>
              <a:t>, </a:t>
            </a:r>
            <a:r>
              <a:rPr lang="en-US" sz="2400" b="1" dirty="0" err="1" smtClean="0">
                <a:solidFill>
                  <a:srgbClr val="800000"/>
                </a:solidFill>
              </a:rPr>
              <a:t>Eltern</a:t>
            </a:r>
            <a:r>
              <a:rPr lang="en-US" sz="2400" b="1" dirty="0" smtClean="0">
                <a:solidFill>
                  <a:srgbClr val="800000"/>
                </a:solidFill>
              </a:rPr>
              <a:t>, </a:t>
            </a:r>
            <a:r>
              <a:rPr lang="en-US" sz="2400" b="1" dirty="0" err="1" smtClean="0">
                <a:solidFill>
                  <a:srgbClr val="800000"/>
                </a:solidFill>
              </a:rPr>
              <a:t>Tochter</a:t>
            </a:r>
            <a:r>
              <a:rPr lang="en-US" sz="2400" b="1" dirty="0" smtClean="0">
                <a:solidFill>
                  <a:srgbClr val="800000"/>
                </a:solidFill>
              </a:rPr>
              <a:t>, </a:t>
            </a:r>
            <a:r>
              <a:rPr lang="en-US" sz="2400" b="1" dirty="0" err="1" smtClean="0">
                <a:solidFill>
                  <a:srgbClr val="800000"/>
                </a:solidFill>
              </a:rPr>
              <a:t>Bruder</a:t>
            </a:r>
            <a:r>
              <a:rPr lang="en-US" sz="2400" b="1" dirty="0" smtClean="0">
                <a:solidFill>
                  <a:srgbClr val="800000"/>
                </a:solidFill>
              </a:rPr>
              <a:t>, </a:t>
            </a:r>
            <a:r>
              <a:rPr lang="en-US" sz="2400" b="1" dirty="0" err="1" smtClean="0">
                <a:solidFill>
                  <a:srgbClr val="800000"/>
                </a:solidFill>
              </a:rPr>
              <a:t>Schwester</a:t>
            </a:r>
            <a:r>
              <a:rPr lang="en-US" sz="2400" b="1" dirty="0" smtClean="0">
                <a:solidFill>
                  <a:srgbClr val="800000"/>
                </a:solidFill>
              </a:rPr>
              <a:t>, </a:t>
            </a:r>
          </a:p>
          <a:p>
            <a:r>
              <a:rPr lang="en-US" sz="2400" b="1" dirty="0" err="1" smtClean="0">
                <a:solidFill>
                  <a:srgbClr val="800000"/>
                </a:solidFill>
              </a:rPr>
              <a:t>Geschwister</a:t>
            </a:r>
            <a:r>
              <a:rPr lang="en-US" sz="2400" b="1" dirty="0" smtClean="0">
                <a:solidFill>
                  <a:srgbClr val="800000"/>
                </a:solidFill>
              </a:rPr>
              <a:t>, </a:t>
            </a:r>
            <a:r>
              <a:rPr lang="en-US" sz="2400" b="1" dirty="0" err="1" smtClean="0">
                <a:solidFill>
                  <a:srgbClr val="800000"/>
                </a:solidFill>
              </a:rPr>
              <a:t>Oma</a:t>
            </a:r>
            <a:r>
              <a:rPr lang="en-US" sz="2400" b="1" dirty="0" smtClean="0">
                <a:solidFill>
                  <a:srgbClr val="800000"/>
                </a:solidFill>
              </a:rPr>
              <a:t>, </a:t>
            </a:r>
            <a:r>
              <a:rPr lang="en-US" sz="2400" b="1" dirty="0" err="1" smtClean="0">
                <a:solidFill>
                  <a:srgbClr val="800000"/>
                </a:solidFill>
              </a:rPr>
              <a:t>Opa</a:t>
            </a:r>
            <a:r>
              <a:rPr lang="en-US" sz="2400" b="1" dirty="0" smtClean="0">
                <a:solidFill>
                  <a:srgbClr val="800000"/>
                </a:solidFill>
              </a:rPr>
              <a:t>, </a:t>
            </a:r>
            <a:r>
              <a:rPr lang="en-US" sz="2400" b="1" dirty="0" err="1" smtClean="0">
                <a:solidFill>
                  <a:srgbClr val="800000"/>
                </a:solidFill>
              </a:rPr>
              <a:t>Kusine</a:t>
            </a:r>
            <a:r>
              <a:rPr lang="en-US" sz="2400" b="1" dirty="0" smtClean="0">
                <a:solidFill>
                  <a:srgbClr val="800000"/>
                </a:solidFill>
              </a:rPr>
              <a:t>, </a:t>
            </a:r>
            <a:r>
              <a:rPr lang="en-US" sz="2400" b="1" dirty="0" err="1" smtClean="0">
                <a:solidFill>
                  <a:srgbClr val="800000"/>
                </a:solidFill>
              </a:rPr>
              <a:t>Tante</a:t>
            </a:r>
            <a:r>
              <a:rPr lang="en-US" sz="2400" b="1" dirty="0" smtClean="0">
                <a:solidFill>
                  <a:srgbClr val="800000"/>
                </a:solidFill>
              </a:rPr>
              <a:t>, </a:t>
            </a:r>
            <a:r>
              <a:rPr lang="en-US" sz="2400" b="1" dirty="0" err="1" smtClean="0">
                <a:solidFill>
                  <a:srgbClr val="800000"/>
                </a:solidFill>
              </a:rPr>
              <a:t>Onkel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endParaRPr lang="ru-RU" sz="24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57224" y="1214422"/>
            <a:ext cx="621510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Дополните диалог:</a:t>
            </a:r>
            <a:endParaRPr kumimoji="0" lang="ru-RU" sz="3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– </a:t>
            </a:r>
            <a:r>
              <a:rPr kumimoji="0" lang="de-DE" sz="36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Wie </a:t>
            </a:r>
            <a:r>
              <a:rPr kumimoji="0" lang="de-DE" sz="3600" b="1" i="0" u="none" strike="noStrike" spc="50" normalizeH="0" baseline="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heiβt</a:t>
            </a:r>
            <a:r>
              <a:rPr kumimoji="0" lang="de-DE" sz="36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…? </a:t>
            </a:r>
            <a:endParaRPr kumimoji="0" lang="de-DE" sz="3200" b="1" i="0" u="none" strike="noStrike" spc="50" normalizeH="0" baseline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6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– Wie alt …  du? </a:t>
            </a:r>
            <a:endParaRPr kumimoji="0" lang="de-DE" sz="3200" b="1" i="0" u="none" strike="noStrike" spc="50" normalizeH="0" baseline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6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– </a:t>
            </a:r>
            <a:r>
              <a:rPr lang="de-DE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Woher k…       du?</a:t>
            </a:r>
          </a:p>
          <a:p>
            <a:pPr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– </a:t>
            </a:r>
            <a:r>
              <a:rPr kumimoji="0" lang="de-DE" sz="36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Wie </a:t>
            </a:r>
            <a:r>
              <a:rPr kumimoji="0" lang="de-DE" sz="3600" b="1" i="0" u="none" strike="noStrike" spc="50" normalizeH="0" baseline="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heiβt</a:t>
            </a:r>
            <a:r>
              <a:rPr kumimoji="0" lang="de-DE" sz="36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de-DE" sz="3600" b="1" i="0" u="none" strike="noStrike" spc="50" normalizeH="0" baseline="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dei</a:t>
            </a:r>
            <a:r>
              <a:rPr kumimoji="0" lang="de-DE" sz="36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… Mutter? </a:t>
            </a:r>
            <a:endParaRPr kumimoji="0" lang="de-DE" sz="3200" b="1" i="0" u="none" strike="noStrike" spc="50" normalizeH="0" baseline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6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– Wie </a:t>
            </a:r>
            <a:r>
              <a:rPr kumimoji="0" lang="de-DE" sz="3600" b="1" i="0" u="none" strike="noStrike" spc="50" normalizeH="0" baseline="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heiβt</a:t>
            </a:r>
            <a:r>
              <a:rPr kumimoji="0" lang="de-DE" sz="36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de-DE" sz="3600" b="1" i="0" u="none" strike="noStrike" spc="50" normalizeH="0" baseline="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dei</a:t>
            </a:r>
            <a:r>
              <a:rPr kumimoji="0" lang="de-DE" sz="36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…Vater? </a:t>
            </a:r>
            <a:endParaRPr kumimoji="0" lang="de-DE" sz="3200" b="1" i="0" u="none" strike="noStrike" spc="50" normalizeH="0" baseline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</a:endParaRPr>
          </a:p>
        </p:txBody>
      </p:sp>
      <p:pic>
        <p:nvPicPr>
          <p:cNvPr id="6" name="Рисунок 5" descr="baby14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0901" y="476672"/>
            <a:ext cx="3213099" cy="32861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8794" y="142852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Станция</a:t>
            </a:r>
            <a:r>
              <a:rPr lang="en-US" sz="4400" b="1" dirty="0" smtClean="0">
                <a:solidFill>
                  <a:schemeClr val="bg1"/>
                </a:solidFill>
                <a:latin typeface="Monotype Corsiva" pitchFamily="66" charset="0"/>
              </a:rPr>
              <a:t> “</a:t>
            </a:r>
            <a:r>
              <a:rPr lang="de-DE" sz="4400" b="1" dirty="0" smtClean="0">
                <a:solidFill>
                  <a:schemeClr val="bg1"/>
                </a:solidFill>
                <a:latin typeface="Monotype Corsiva" pitchFamily="66" charset="0"/>
              </a:rPr>
              <a:t>Bekanntschaft</a:t>
            </a:r>
            <a:r>
              <a:rPr lang="en-US" sz="4400" b="1" dirty="0" smtClean="0">
                <a:solidFill>
                  <a:schemeClr val="bg1"/>
                </a:solidFill>
                <a:latin typeface="Monotype Corsiva" pitchFamily="66" charset="0"/>
              </a:rPr>
              <a:t>”</a:t>
            </a:r>
            <a:endParaRPr lang="ru-RU" sz="4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1857364"/>
            <a:ext cx="6848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du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2428868"/>
            <a:ext cx="9156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bist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3000372"/>
            <a:ext cx="14622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ommst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7686" y="350043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ne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9124" y="4000504"/>
            <a:ext cx="3571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28"/>
            <a:ext cx="48702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Станция </a:t>
            </a:r>
            <a:r>
              <a:rPr lang="en-US" sz="4400" b="1" dirty="0" smtClean="0">
                <a:solidFill>
                  <a:schemeClr val="bg1"/>
                </a:solidFill>
                <a:latin typeface="Monotype Corsiva" pitchFamily="66" charset="0"/>
              </a:rPr>
              <a:t>“</a:t>
            </a:r>
            <a:r>
              <a:rPr lang="en-US" sz="4400" b="1" dirty="0" err="1" smtClean="0">
                <a:solidFill>
                  <a:schemeClr val="bg1"/>
                </a:solidFill>
                <a:latin typeface="Monotype Corsiva" pitchFamily="66" charset="0"/>
              </a:rPr>
              <a:t>Waldtiere</a:t>
            </a:r>
            <a:r>
              <a:rPr lang="en-US" sz="4400" b="1" dirty="0" smtClean="0">
                <a:solidFill>
                  <a:schemeClr val="bg1"/>
                </a:solidFill>
                <a:latin typeface="Monotype Corsiva" pitchFamily="66" charset="0"/>
              </a:rPr>
              <a:t>”</a:t>
            </a:r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endParaRPr lang="ru-RU" sz="4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12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000240"/>
            <a:ext cx="2071702" cy="1802097"/>
          </a:xfrm>
          <a:prstGeom prst="rect">
            <a:avLst/>
          </a:prstGeom>
        </p:spPr>
      </p:pic>
      <p:pic>
        <p:nvPicPr>
          <p:cNvPr id="10" name="Рисунок 9" descr="35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1500174"/>
            <a:ext cx="2218547" cy="1857388"/>
          </a:xfrm>
          <a:prstGeom prst="rect">
            <a:avLst/>
          </a:prstGeom>
        </p:spPr>
      </p:pic>
      <p:pic>
        <p:nvPicPr>
          <p:cNvPr id="11" name="Рисунок 10" descr="61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5357826"/>
            <a:ext cx="2507467" cy="1285880"/>
          </a:xfrm>
          <a:prstGeom prst="rect">
            <a:avLst/>
          </a:prstGeom>
        </p:spPr>
      </p:pic>
      <p:pic>
        <p:nvPicPr>
          <p:cNvPr id="12" name="Рисунок 11" descr="u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286256"/>
            <a:ext cx="1582996" cy="2339054"/>
          </a:xfrm>
          <a:prstGeom prst="rect">
            <a:avLst/>
          </a:prstGeom>
        </p:spPr>
      </p:pic>
      <p:pic>
        <p:nvPicPr>
          <p:cNvPr id="13" name="Рисунок 12" descr="BIG_Cat1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4182" y="5154509"/>
            <a:ext cx="2309818" cy="1703491"/>
          </a:xfrm>
          <a:prstGeom prst="rect">
            <a:avLst/>
          </a:prstGeom>
        </p:spPr>
      </p:pic>
      <p:pic>
        <p:nvPicPr>
          <p:cNvPr id="14" name="Рисунок 13" descr="Tutles28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3174" y="1765516"/>
            <a:ext cx="1504954" cy="1182464"/>
          </a:xfrm>
          <a:prstGeom prst="rect">
            <a:avLst/>
          </a:prstGeom>
        </p:spPr>
      </p:pic>
      <p:pic>
        <p:nvPicPr>
          <p:cNvPr id="15" name="Рисунок 14" descr="Bears2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29322" y="3286124"/>
            <a:ext cx="1552579" cy="1673168"/>
          </a:xfrm>
          <a:prstGeom prst="rect">
            <a:avLst/>
          </a:prstGeom>
        </p:spPr>
      </p:pic>
      <p:pic>
        <p:nvPicPr>
          <p:cNvPr id="16" name="Рисунок 15" descr="animal62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0628" y="5143500"/>
            <a:ext cx="1238250" cy="1714500"/>
          </a:xfrm>
          <a:prstGeom prst="rect">
            <a:avLst/>
          </a:prstGeom>
        </p:spPr>
      </p:pic>
      <p:pic>
        <p:nvPicPr>
          <p:cNvPr id="17" name="Рисунок 16" descr="egiky12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14942" y="2071678"/>
            <a:ext cx="1276350" cy="1057275"/>
          </a:xfrm>
          <a:prstGeom prst="rect">
            <a:avLst/>
          </a:prstGeom>
        </p:spPr>
      </p:pic>
      <p:pic>
        <p:nvPicPr>
          <p:cNvPr id="18" name="Рисунок 17" descr="mysh59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43108" y="4071942"/>
            <a:ext cx="1047750" cy="1047750"/>
          </a:xfrm>
          <a:prstGeom prst="rect">
            <a:avLst/>
          </a:prstGeom>
        </p:spPr>
      </p:pic>
      <p:pic>
        <p:nvPicPr>
          <p:cNvPr id="19" name="Рисунок 18" descr="belka20a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29058" y="3500438"/>
            <a:ext cx="1762125" cy="115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0166" y="0"/>
            <a:ext cx="64411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Станция</a:t>
            </a: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Monotype Corsiva" pitchFamily="66" charset="0"/>
              </a:rPr>
              <a:t>“</a:t>
            </a:r>
            <a:r>
              <a:rPr lang="de-DE" sz="4400" b="1" dirty="0" smtClean="0">
                <a:solidFill>
                  <a:schemeClr val="bg1"/>
                </a:solidFill>
                <a:latin typeface="Monotype Corsiva" pitchFamily="66" charset="0"/>
              </a:rPr>
              <a:t>Mein Lieblingstier“</a:t>
            </a:r>
            <a:r>
              <a:rPr lang="de-DE" sz="44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4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85918" y="1644179"/>
            <a:ext cx="657229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28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</a:rPr>
              <a:t>Welches Tier hast du?</a:t>
            </a:r>
            <a:endParaRPr kumimoji="0" lang="ru-RU" sz="24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28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</a:rPr>
              <a:t>Wie hei</a:t>
            </a:r>
            <a:r>
              <a:rPr kumimoji="0" lang="de-DE" sz="28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</a:rPr>
              <a:t>ß</a:t>
            </a:r>
            <a:r>
              <a:rPr kumimoji="0" lang="de-DE" sz="28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</a:rPr>
              <a:t>t es?</a:t>
            </a:r>
            <a:endParaRPr kumimoji="0" lang="ru-RU" sz="24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28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</a:rPr>
              <a:t>Wie alt ist es?</a:t>
            </a:r>
            <a:endParaRPr kumimoji="0" lang="ru-RU" sz="24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28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</a:rPr>
              <a:t>Wie ist das Tier?</a:t>
            </a:r>
            <a:endParaRPr kumimoji="0" lang="ru-RU" sz="24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28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</a:rPr>
              <a:t>Spielt dein Tier gern?</a:t>
            </a:r>
            <a:endParaRPr kumimoji="0" lang="ru-RU" sz="24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28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</a:rPr>
              <a:t>Schl</a:t>
            </a:r>
            <a:r>
              <a:rPr kumimoji="0" lang="de-DE" sz="28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</a:rPr>
              <a:t>ä</a:t>
            </a:r>
            <a:r>
              <a:rPr kumimoji="0" lang="de-DE" sz="28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</a:rPr>
              <a:t>ft es lange?</a:t>
            </a:r>
            <a:endParaRPr kumimoji="0" lang="ru-RU" sz="24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28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</a:rPr>
              <a:t>Hast du das Tier gern?</a:t>
            </a:r>
            <a:endParaRPr kumimoji="0" lang="de-DE" sz="40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</a:endParaRPr>
          </a:p>
        </p:txBody>
      </p:sp>
      <p:pic>
        <p:nvPicPr>
          <p:cNvPr id="8" name="Рисунок 7" descr="h7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4461850"/>
            <a:ext cx="2500330" cy="2396149"/>
          </a:xfrm>
          <a:prstGeom prst="rect">
            <a:avLst/>
          </a:prstGeom>
        </p:spPr>
      </p:pic>
      <p:pic>
        <p:nvPicPr>
          <p:cNvPr id="10" name="Рисунок 9" descr="3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27142"/>
            <a:ext cx="2285984" cy="3230858"/>
          </a:xfrm>
          <a:prstGeom prst="rect">
            <a:avLst/>
          </a:prstGeom>
        </p:spPr>
      </p:pic>
      <p:pic>
        <p:nvPicPr>
          <p:cNvPr id="13" name="Рисунок 12" descr="anim10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1480"/>
            <a:ext cx="1885950" cy="1928802"/>
          </a:xfrm>
          <a:prstGeom prst="ellipse">
            <a:avLst/>
          </a:prstGeom>
        </p:spPr>
      </p:pic>
      <p:pic>
        <p:nvPicPr>
          <p:cNvPr id="9" name="Рисунок 8" descr="domashnie-zhivotnie-17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196752"/>
            <a:ext cx="2901329" cy="2175997"/>
          </a:xfrm>
          <a:prstGeom prst="ellipse">
            <a:avLst/>
          </a:prstGeom>
        </p:spPr>
      </p:pic>
      <p:pic>
        <p:nvPicPr>
          <p:cNvPr id="12" name="Рисунок 11" descr="domashnie-zhivotnie-17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96070" y="3628541"/>
            <a:ext cx="2447930" cy="32294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14480" y="714356"/>
            <a:ext cx="6915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</a:rPr>
              <a:t>Расскажи о своем любимом животном</a:t>
            </a:r>
            <a:endParaRPr lang="ru-RU" sz="2400" b="1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7744" y="0"/>
            <a:ext cx="40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Станция </a:t>
            </a:r>
            <a:r>
              <a:rPr lang="de-DE" sz="4800" b="1" dirty="0" smtClean="0">
                <a:solidFill>
                  <a:schemeClr val="bg1"/>
                </a:solidFill>
                <a:latin typeface="Monotype Corsiva" pitchFamily="66" charset="0"/>
              </a:rPr>
              <a:t>„</a:t>
            </a:r>
            <a:r>
              <a:rPr lang="en-US" sz="4800" b="1" dirty="0" err="1" smtClean="0">
                <a:solidFill>
                  <a:schemeClr val="bg1"/>
                </a:solidFill>
                <a:latin typeface="Monotype Corsiva" pitchFamily="66" charset="0"/>
              </a:rPr>
              <a:t>Tiere</a:t>
            </a:r>
            <a:r>
              <a:rPr lang="de-DE" sz="4800" b="1" dirty="0" smtClean="0">
                <a:solidFill>
                  <a:schemeClr val="bg1"/>
                </a:solidFill>
                <a:latin typeface="Monotype Corsiva" pitchFamily="66" charset="0"/>
              </a:rPr>
              <a:t>“. </a:t>
            </a:r>
            <a:endParaRPr lang="ru-RU" sz="4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85999"/>
            <a:ext cx="7956376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1" u="none" strike="noStrike" spc="150" normalizeH="0" baseline="0" dirty="0" smtClean="0">
              <a:ln w="11430"/>
              <a:solidFill>
                <a:schemeClr val="bg1">
                  <a:lumMod val="8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spc="150" normalizeH="0" baseline="0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Назовите лишнее слово: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1" i="1" u="none" strike="noStrike" spc="150" normalizeH="0" baseline="0" dirty="0" smtClean="0">
              <a:ln w="11430"/>
              <a:solidFill>
                <a:schemeClr val="bg1">
                  <a:lumMod val="8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24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</a:rPr>
              <a:t>Der Flamingo, der Adler</a:t>
            </a:r>
            <a:r>
              <a:rPr kumimoji="0" lang="ru-RU" sz="24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</a:rPr>
              <a:t> (орёл)</a:t>
            </a:r>
            <a:r>
              <a:rPr kumimoji="0" lang="de-DE" sz="24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</a:rPr>
              <a:t>, die Papagei, der Tiger. </a:t>
            </a:r>
            <a:endParaRPr kumimoji="0" lang="ru-RU" sz="2400" b="1" i="0" u="none" strike="noStrike" spc="50" normalizeH="0" baseline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man Old Style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1" i="0" u="none" strike="noStrike" spc="50" normalizeH="0" baseline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24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</a:rPr>
              <a:t>Der Orang-Utan, der Schimpanse, der Pinguin, der Gorilla. </a:t>
            </a:r>
            <a:endParaRPr kumimoji="0" lang="ru-RU" sz="2400" b="1" i="0" u="none" strike="noStrike" spc="50" normalizeH="0" baseline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man Old Style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1" i="0" u="none" strike="noStrike" spc="50" normalizeH="0" baseline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24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</a:rPr>
              <a:t>Die Antilope, der Panter, der Tiger, der Löwe.  </a:t>
            </a:r>
            <a:endParaRPr kumimoji="0" lang="ru-RU" sz="2400" b="1" i="0" u="none" strike="noStrike" spc="50" normalizeH="0" baseline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7" name="Рисунок 6" descr="6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2420888"/>
            <a:ext cx="1114425" cy="571500"/>
          </a:xfrm>
          <a:prstGeom prst="rect">
            <a:avLst/>
          </a:prstGeom>
        </p:spPr>
      </p:pic>
      <p:pic>
        <p:nvPicPr>
          <p:cNvPr id="9" name="Рисунок 8" descr="ani-penguin_danc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4077072"/>
            <a:ext cx="571500" cy="952500"/>
          </a:xfrm>
          <a:prstGeom prst="rect">
            <a:avLst/>
          </a:prstGeom>
        </p:spPr>
      </p:pic>
      <p:pic>
        <p:nvPicPr>
          <p:cNvPr id="8" name="Рисунок 7" descr="ph03756.jpg"/>
          <p:cNvPicPr>
            <a:picLocks noChangeAspect="1"/>
          </p:cNvPicPr>
          <p:nvPr/>
        </p:nvPicPr>
        <p:blipFill>
          <a:blip r:embed="rId4" cstate="print"/>
          <a:srcRect l="16696" t="33928" r="31350" b="12500"/>
          <a:stretch>
            <a:fillRect/>
          </a:stretch>
        </p:blipFill>
        <p:spPr>
          <a:xfrm>
            <a:off x="7596336" y="5805264"/>
            <a:ext cx="1071538" cy="824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1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1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000108"/>
            <a:ext cx="9144000" cy="7727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Назовите предложения о погоде.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Кто больше?</a:t>
            </a:r>
            <a:endParaRPr lang="de-AT" sz="2800" b="1" dirty="0">
              <a:solidFill>
                <a:schemeClr val="bg1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928794" y="0"/>
            <a:ext cx="50006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</a:rPr>
              <a:t>Станция «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</a:rPr>
              <a:t>Wetter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</a:rPr>
              <a:t>»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5" name="Picture 4" descr="G:\Save_D!!!\Документы\Немецкий язык\Картинки\4-сез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88840"/>
            <a:ext cx="5256584" cy="4666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294</Words>
  <Application>Microsoft Office PowerPoint</Application>
  <PresentationFormat>Экран (4:3)</PresentationFormat>
  <Paragraphs>87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user</cp:lastModifiedBy>
  <cp:revision>49</cp:revision>
  <dcterms:created xsi:type="dcterms:W3CDTF">2010-12-12T15:43:16Z</dcterms:created>
  <dcterms:modified xsi:type="dcterms:W3CDTF">2014-01-11T04:41:14Z</dcterms:modified>
</cp:coreProperties>
</file>